
<file path=[Content_Types].xml><?xml version="1.0" encoding="utf-8"?>
<Types xmlns="http://schemas.openxmlformats.org/package/2006/content-types">
  <Override PartName="/ppt/notesSlides/notesSlide5.xml" ContentType="application/vnd.openxmlformats-officedocument.presentationml.notesSlide+xml"/>
  <Override PartName="/ppt/slideLayouts/slideLayout1.xml" ContentType="application/vnd.openxmlformats-officedocument.presentationml.slideLayout+xml"/>
  <Default Extension="png" ContentType="image/png"/>
  <Default Extension="rels" ContentType="application/vnd.openxmlformats-package.relationships+xml"/>
  <Override PartName="/ppt/slides/slide11.xml" ContentType="application/vnd.openxmlformats-officedocument.presentationml.slide+xml"/>
  <Default Extension="xml" ContentType="application/xml"/>
  <Override PartName="/ppt/slides/slide9.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Default Extension="jpeg" ContentType="image/jpeg"/>
  <Override PartName="/ppt/tableStyles.xml" ContentType="application/vnd.openxmlformats-officedocument.presentationml.tableStyles+xml"/>
  <Override PartName="/ppt/slideLayouts/slideLayout8.xml" ContentType="application/vnd.openxmlformats-officedocument.presentationml.slideLayout+xml"/>
  <Override PartName="/ppt/slides/slide7.xml" ContentType="application/vnd.openxmlformats-officedocument.presentationml.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slideLayouts/slideLayout6.xml" ContentType="application/vnd.openxmlformats-officedocument.presentationml.slideLayout+xml"/>
  <Override PartName="/ppt/slides/slide5.xml" ContentType="application/vnd.openxmlformats-officedocument.presentationml.slide+xml"/>
  <Override PartName="/ppt/theme/theme2.xml" ContentType="application/vnd.openxmlformats-officedocument.them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s/slide3.xml" ContentType="application/vnd.openxmlformats-officedocument.presentationml.slide+xml"/>
  <Override PartName="/ppt/slideLayouts/slideLayout10.xml" ContentType="application/vnd.openxmlformats-officedocument.presentationml.slideLayout+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s/slide1.xml" ContentType="application/vnd.openxmlformats-officedocument.presentationml.slide+xml"/>
  <Override PartName="/ppt/slides/slide12.xml" ContentType="application/vnd.openxmlformats-officedocument.presentationml.slide+xml"/>
  <Default Extension="bin" ContentType="application/vnd.openxmlformats-officedocument.presentationml.printerSettings"/>
  <Override PartName="/ppt/notesSlides/notesSlide4.xml" ContentType="application/vnd.openxmlformats-officedocument.presentationml.notesSlide+xml"/>
  <Override PartName="/ppt/slides/slide10.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8.xml" ContentType="application/vnd.openxmlformats-officedocument.presentationml.slide+xml"/>
  <Override PartName="/ppt/presentation.xml" ContentType="application/vnd.openxmlformats-officedocument.presentationml.presentation.main+xml"/>
  <Override PartName="/ppt/notesSlides/notesSlide2.xml" ContentType="application/vnd.openxmlformats-officedocument.presentationml.notesSlide+xml"/>
  <Override PartName="/ppt/notesSlides/notesSlide9.xml" ContentType="application/vnd.openxmlformats-officedocument.presentationml.notesSlide+xml"/>
  <Override PartName="/ppt/slideLayouts/slideLayout7.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Layouts/slideLayout5.xml" ContentType="application/vnd.openxmlformats-officedocument.presentationml.slideLayout+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12.xml" ContentType="application/vnd.openxmlformats-officedocument.presentationml.notesSlide+xml"/>
  <Override PartName="/ppt/theme/theme1.xml" ContentType="application/vnd.openxmlformats-officedocument.theme+xml"/>
  <Override PartName="/ppt/presProps.xml" ContentType="application/vnd.openxmlformats-officedocument.presentationml.presProps+xml"/>
  <Override PartName="/ppt/notesSlides/notesSlide7.xml" ContentType="application/vnd.openxmlformats-officedocument.presentationml.notesSlide+xml"/>
  <Override PartName="/ppt/slideLayouts/slideLayout3.xml" ContentType="application/vnd.openxmlformats-officedocument.presentationml.slideLayout+xml"/>
  <Override PartName="/ppt/slides/slide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4"/>
  </p:notesMasterIdLst>
  <p:sldIdLst>
    <p:sldId id="257" r:id="rId2"/>
    <p:sldId id="261" r:id="rId3"/>
    <p:sldId id="258" r:id="rId4"/>
    <p:sldId id="260" r:id="rId5"/>
    <p:sldId id="267" r:id="rId6"/>
    <p:sldId id="264" r:id="rId7"/>
    <p:sldId id="259" r:id="rId8"/>
    <p:sldId id="256" r:id="rId9"/>
    <p:sldId id="262" r:id="rId10"/>
    <p:sldId id="266" r:id="rId11"/>
    <p:sldId id="265" r:id="rId12"/>
    <p:sldId id="263" r:id="rId1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76407" autoAdjust="0"/>
  </p:normalViewPr>
  <p:slideViewPr>
    <p:cSldViewPr snapToObjects="1">
      <p:cViewPr varScale="1">
        <p:scale>
          <a:sx n="73" d="100"/>
          <a:sy n="73" d="100"/>
        </p:scale>
        <p:origin x="-1360" y="-1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C687F6-CF0E-9E4E-86E7-EDCE30D1AE5F}" type="datetimeFigureOut">
              <a:rPr lang="fr-FR" smtClean="0"/>
              <a:pPr/>
              <a:t>6/02/12</a:t>
            </a:fld>
            <a:endParaRPr lang="en-US"/>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7A36B-1C61-E345-8247-B9B67115F1E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a:t>
            </a:r>
            <a:r>
              <a:rPr lang="en-US" sz="1200" b="1" baseline="0" dirty="0" smtClean="0"/>
              <a:t> </a:t>
            </a:r>
            <a:r>
              <a:rPr lang="fr-FR" sz="1200" b="1" baseline="0" dirty="0" smtClean="0"/>
              <a:t>–</a:t>
            </a:r>
            <a:r>
              <a:rPr lang="en-US" sz="1200" b="1" baseline="0" dirty="0" smtClean="0"/>
              <a:t> V</a:t>
            </a:r>
            <a:r>
              <a:rPr lang="en-US" sz="1200" b="1" dirty="0" smtClean="0"/>
              <a:t>isibility of system status</a:t>
            </a:r>
          </a:p>
          <a:p>
            <a:r>
              <a:rPr lang="en-US" noProof="0" dirty="0" smtClean="0"/>
              <a:t>When you go to</a:t>
            </a:r>
            <a:r>
              <a:rPr lang="en-US" baseline="0" noProof="0" dirty="0" smtClean="0"/>
              <a:t> the library page of the university, the title and the pathway will be missing. You don’t know exactly where you are. According to Nielsen’s criteria, “</a:t>
            </a:r>
            <a:r>
              <a:rPr lang="en-US" sz="1200" kern="1200" baseline="0" noProof="0" dirty="0" smtClean="0">
                <a:solidFill>
                  <a:schemeClr val="tx1"/>
                </a:solidFill>
                <a:latin typeface="+mn-lt"/>
                <a:ea typeface="+mn-ea"/>
                <a:cs typeface="+mn-cs"/>
              </a:rPr>
              <a:t>t</a:t>
            </a:r>
            <a:r>
              <a:rPr lang="en-US" sz="1200" kern="1200" noProof="0" dirty="0" smtClean="0">
                <a:solidFill>
                  <a:schemeClr val="tx1"/>
                </a:solidFill>
                <a:latin typeface="+mn-lt"/>
                <a:ea typeface="+mn-ea"/>
                <a:cs typeface="+mn-cs"/>
              </a:rPr>
              <a:t>he system should always keep users informed about what is going on</a:t>
            </a:r>
            <a:r>
              <a:rPr lang="en-US" baseline="0" noProof="0" dirty="0" smtClean="0"/>
              <a:t>”</a:t>
            </a:r>
            <a:r>
              <a:rPr lang="en-US" sz="1200" kern="1200" baseline="0" noProof="0" dirty="0" smtClean="0">
                <a:solidFill>
                  <a:schemeClr val="tx1"/>
                </a:solidFill>
                <a:latin typeface="+mn-lt"/>
                <a:ea typeface="+mn-ea"/>
                <a:cs typeface="+mn-cs"/>
              </a:rPr>
              <a:t> . So, on this specific page this criteria is not respected.</a:t>
            </a:r>
            <a:endParaRPr lang="en-US" baseline="0" noProof="0" dirty="0" smtClean="0"/>
          </a:p>
          <a:p>
            <a:r>
              <a:rPr lang="en-US" baseline="0" noProof="0" dirty="0" smtClean="0"/>
              <a:t>What’s more, we tried to find the hours of operation, but before find it, you have to read all main sections to see it. The architecture of information is not well organized and so the main information is hidden.</a:t>
            </a:r>
            <a:endParaRPr lang="en-US"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dirty="0" smtClean="0"/>
              <a:t>9 </a:t>
            </a:r>
            <a:r>
              <a:rPr lang="fr-FR" b="1" dirty="0" smtClean="0"/>
              <a:t>–</a:t>
            </a:r>
            <a:r>
              <a:rPr lang="en-US" b="1" dirty="0" smtClean="0"/>
              <a:t> Help</a:t>
            </a:r>
            <a:r>
              <a:rPr lang="en-US" b="1" baseline="0" dirty="0" smtClean="0"/>
              <a:t> users recognize, diagnose and recover from errors</a:t>
            </a:r>
          </a:p>
          <a:p>
            <a:r>
              <a:rPr lang="en-US" b="0" baseline="0" dirty="0" smtClean="0"/>
              <a:t>In order to test their system, we forgot to fill in the required fields. But we can say that the system is efficient: a perfect solution is proposed to the users and we can even call the services to get some help.</a:t>
            </a:r>
            <a:endParaRPr lang="en-US" b="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dirty="0" smtClean="0"/>
              <a:t>10 </a:t>
            </a:r>
            <a:r>
              <a:rPr lang="fr-FR" b="1" dirty="0" smtClean="0"/>
              <a:t>–</a:t>
            </a:r>
            <a:r>
              <a:rPr lang="en-US" b="1" dirty="0" smtClean="0"/>
              <a:t> Help and documentation</a:t>
            </a:r>
          </a:p>
          <a:p>
            <a:r>
              <a:rPr lang="en-US" b="0" dirty="0" smtClean="0"/>
              <a:t>The</a:t>
            </a:r>
            <a:r>
              <a:rPr lang="en-US" b="0" baseline="0" dirty="0" smtClean="0"/>
              <a:t> good point here is that we can do specific search in function of different criteria. A documentation to help users is available. But two main things are bad.</a:t>
            </a:r>
          </a:p>
          <a:p>
            <a:r>
              <a:rPr lang="en-US" b="0" baseline="0" dirty="0" smtClean="0"/>
              <a:t>The first thing is that we enter your search term and then choose our specific criteria. It’s not a logical way because our specific criteria are dependant on our search term.</a:t>
            </a:r>
          </a:p>
          <a:p>
            <a:r>
              <a:rPr lang="en-US" b="0" baseline="0" dirty="0" smtClean="0"/>
              <a:t>And what’s more the layout is very bad.  </a:t>
            </a:r>
            <a:endParaRPr lang="en-US" b="0" dirty="0" smtClean="0"/>
          </a:p>
          <a:p>
            <a:endParaRPr lang="en-US"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r>
              <a:rPr lang="en-US" dirty="0" smtClean="0"/>
              <a:t>I don’t where put this one and criteria</a:t>
            </a:r>
            <a:r>
              <a:rPr lang="en-US" baseline="0" dirty="0" smtClean="0"/>
              <a:t> 2 and 8 missing </a:t>
            </a:r>
          </a:p>
          <a:p>
            <a:r>
              <a:rPr lang="en-US" baseline="0" dirty="0" smtClean="0"/>
              <a:t>5 criteria idea = ne </a:t>
            </a:r>
            <a:r>
              <a:rPr lang="en-US" baseline="0" dirty="0" err="1" smtClean="0"/>
              <a:t>previent</a:t>
            </a:r>
            <a:r>
              <a:rPr lang="en-US" baseline="0" dirty="0" smtClean="0"/>
              <a:t> pas </a:t>
            </a:r>
            <a:r>
              <a:rPr lang="en-US" baseline="0" dirty="0" err="1" smtClean="0"/>
              <a:t>quand</a:t>
            </a:r>
            <a:r>
              <a:rPr lang="en-US" baseline="0" dirty="0" smtClean="0"/>
              <a:t> on </a:t>
            </a:r>
            <a:r>
              <a:rPr lang="en-US" baseline="0" dirty="0" err="1" smtClean="0"/>
              <a:t>tombe</a:t>
            </a:r>
            <a:r>
              <a:rPr lang="en-US" baseline="0" dirty="0" smtClean="0"/>
              <a:t> </a:t>
            </a:r>
            <a:r>
              <a:rPr lang="en-US" baseline="0" dirty="0" err="1" smtClean="0"/>
              <a:t>sur</a:t>
            </a:r>
            <a:r>
              <a:rPr lang="en-US" baseline="0" dirty="0" smtClean="0"/>
              <a:t> un </a:t>
            </a:r>
            <a:r>
              <a:rPr lang="en-US" baseline="0" dirty="0" err="1" smtClean="0"/>
              <a:t>autre</a:t>
            </a:r>
            <a:r>
              <a:rPr lang="en-US" baseline="0" dirty="0" smtClean="0"/>
              <a:t> site </a:t>
            </a:r>
            <a:endParaRPr lang="en-US"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1</a:t>
            </a:r>
            <a:r>
              <a:rPr lang="en-US" sz="1200" b="1" baseline="0" dirty="0" smtClean="0"/>
              <a:t> </a:t>
            </a:r>
            <a:r>
              <a:rPr lang="fr-FR" sz="1200" b="1" baseline="0" dirty="0" smtClean="0"/>
              <a:t>–</a:t>
            </a:r>
            <a:r>
              <a:rPr lang="en-US" sz="1200" b="1" baseline="0" dirty="0" smtClean="0"/>
              <a:t> V</a:t>
            </a:r>
            <a:r>
              <a:rPr lang="en-US" sz="1200" b="1" dirty="0" smtClean="0"/>
              <a:t>isibility of system status</a:t>
            </a:r>
          </a:p>
          <a:p>
            <a:r>
              <a:rPr lang="en-US" dirty="0" smtClean="0"/>
              <a:t>B</a:t>
            </a:r>
            <a:r>
              <a:rPr lang="en-US" baseline="0" dirty="0" smtClean="0"/>
              <a:t>y </a:t>
            </a:r>
            <a:r>
              <a:rPr lang="en-US" baseline="0" dirty="0" err="1" smtClean="0"/>
              <a:t>mousing</a:t>
            </a:r>
            <a:r>
              <a:rPr lang="en-US" baseline="0" dirty="0" smtClean="0"/>
              <a:t> over the different labels on the menu bar, we don’t know which one is activated. Any of these is coloring by </a:t>
            </a:r>
            <a:r>
              <a:rPr lang="en-US" baseline="0" dirty="0" err="1" smtClean="0"/>
              <a:t>mousing</a:t>
            </a:r>
            <a:r>
              <a:rPr lang="en-US" baseline="0" dirty="0" smtClean="0"/>
              <a:t> over. So, we have to click in order to see if we are in the good page. Moreover, this menu bar is small one at the top of the page, just above another one. We think that the location is a bad move (lack of visibility).</a:t>
            </a:r>
            <a:endParaRPr lang="en-US"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dirty="0" smtClean="0"/>
              <a:t>3 </a:t>
            </a:r>
            <a:r>
              <a:rPr lang="fr-FR" b="1" dirty="0" smtClean="0"/>
              <a:t>–</a:t>
            </a:r>
            <a:r>
              <a:rPr lang="en-US" b="1" dirty="0" smtClean="0"/>
              <a:t> User</a:t>
            </a:r>
            <a:r>
              <a:rPr lang="en-US" b="1" baseline="0" dirty="0" smtClean="0"/>
              <a:t> control and freedom</a:t>
            </a:r>
          </a:p>
          <a:p>
            <a:r>
              <a:rPr lang="en-US" b="0" baseline="0" dirty="0" smtClean="0"/>
              <a:t>Usually, in order to facilitate the navigation of users website designers create a home page button on each page. This button is called “emergency exit”, and it </a:t>
            </a:r>
            <a:r>
              <a:rPr lang="fr-FR" sz="1200" kern="1200" dirty="0" err="1" smtClean="0">
                <a:solidFill>
                  <a:schemeClr val="tx1"/>
                </a:solidFill>
                <a:latin typeface="+mn-lt"/>
                <a:ea typeface="+mn-ea"/>
                <a:cs typeface="+mn-cs"/>
              </a:rPr>
              <a:t>is</a:t>
            </a:r>
            <a:r>
              <a:rPr lang="fr-FR" sz="1200" kern="1200" dirty="0" smtClean="0">
                <a:solidFill>
                  <a:schemeClr val="tx1"/>
                </a:solidFill>
                <a:latin typeface="+mn-lt"/>
                <a:ea typeface="+mn-ea"/>
                <a:cs typeface="+mn-cs"/>
              </a:rPr>
              <a:t> a simple </a:t>
            </a:r>
            <a:r>
              <a:rPr lang="fr-FR" sz="1200" kern="1200" dirty="0" err="1" smtClean="0">
                <a:solidFill>
                  <a:schemeClr val="tx1"/>
                </a:solidFill>
                <a:latin typeface="+mn-lt"/>
                <a:ea typeface="+mn-ea"/>
                <a:cs typeface="+mn-cs"/>
              </a:rPr>
              <a:t>way</a:t>
            </a:r>
            <a:r>
              <a:rPr lang="fr-FR" sz="1200" kern="1200" dirty="0" smtClean="0">
                <a:solidFill>
                  <a:schemeClr val="tx1"/>
                </a:solidFill>
                <a:latin typeface="+mn-lt"/>
                <a:ea typeface="+mn-ea"/>
                <a:cs typeface="+mn-cs"/>
              </a:rPr>
              <a:t> to let </a:t>
            </a:r>
            <a:r>
              <a:rPr lang="fr-FR" sz="1200" kern="1200" dirty="0" err="1" smtClean="0">
                <a:solidFill>
                  <a:schemeClr val="tx1"/>
                </a:solidFill>
                <a:latin typeface="+mn-lt"/>
                <a:ea typeface="+mn-ea"/>
                <a:cs typeface="+mn-cs"/>
              </a:rPr>
              <a:t>users</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feel</a:t>
            </a:r>
            <a:r>
              <a:rPr lang="fr-FR" sz="1200" kern="1200" dirty="0" smtClean="0">
                <a:solidFill>
                  <a:schemeClr val="tx1"/>
                </a:solidFill>
                <a:latin typeface="+mn-lt"/>
                <a:ea typeface="+mn-ea"/>
                <a:cs typeface="+mn-cs"/>
              </a:rPr>
              <a:t> in control of </a:t>
            </a:r>
            <a:r>
              <a:rPr lang="fr-FR" sz="1200" kern="1200" dirty="0" err="1" smtClean="0">
                <a:solidFill>
                  <a:schemeClr val="tx1"/>
                </a:solidFill>
                <a:latin typeface="+mn-lt"/>
                <a:ea typeface="+mn-ea"/>
                <a:cs typeface="+mn-cs"/>
              </a:rPr>
              <a:t>your</a:t>
            </a:r>
            <a:r>
              <a:rPr lang="fr-FR" sz="1200" kern="1200" dirty="0" smtClean="0">
                <a:solidFill>
                  <a:schemeClr val="tx1"/>
                </a:solidFill>
                <a:latin typeface="+mn-lt"/>
                <a:ea typeface="+mn-ea"/>
                <a:cs typeface="+mn-cs"/>
              </a:rPr>
              <a:t> site. </a:t>
            </a:r>
            <a:endParaRPr lang="en-US" b="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noProof="0" dirty="0" smtClean="0"/>
              <a:t>4 – Consistency and standards</a:t>
            </a:r>
          </a:p>
          <a:p>
            <a:pPr marL="0" marR="0" indent="0" algn="l" defTabSz="457200" rtl="0" eaLnBrk="1" fontAlgn="auto" latinLnBrk="0" hangingPunct="1">
              <a:lnSpc>
                <a:spcPct val="100000"/>
              </a:lnSpc>
              <a:spcBef>
                <a:spcPts val="0"/>
              </a:spcBef>
              <a:spcAft>
                <a:spcPts val="0"/>
              </a:spcAft>
              <a:buClrTx/>
              <a:buSzTx/>
              <a:buFontTx/>
              <a:buNone/>
              <a:tabLst/>
              <a:defRPr/>
            </a:pPr>
            <a:r>
              <a:rPr lang="en-US" b="0" noProof="0" dirty="0" smtClean="0"/>
              <a:t>On the one hand</a:t>
            </a:r>
            <a:r>
              <a:rPr lang="en-US" b="0" baseline="0" noProof="0" dirty="0" smtClean="0"/>
              <a:t> this page is interesting because this layout is the same for each section (Prospective student, current students, </a:t>
            </a:r>
            <a:r>
              <a:rPr lang="en-US" b="0" baseline="0" noProof="0" dirty="0" err="1" smtClean="0"/>
              <a:t>Almuni</a:t>
            </a:r>
            <a:r>
              <a:rPr lang="en-US" b="0" baseline="0" noProof="0" dirty="0" smtClean="0"/>
              <a:t>… see menu on the left). So, you can easily navigate in the website. But on the other hand it’s flimsy because there is redundancy and we have to remember that we are on the page. </a:t>
            </a:r>
            <a:r>
              <a:rPr lang="fr-FR" b="0" baseline="0" noProof="0" dirty="0" smtClean="0"/>
              <a:t>T</a:t>
            </a:r>
            <a:r>
              <a:rPr lang="en-US" b="0" baseline="0" noProof="0" dirty="0" err="1" smtClean="0"/>
              <a:t>o</a:t>
            </a:r>
            <a:r>
              <a:rPr lang="en-US" b="0" baseline="0" noProof="0" dirty="0" smtClean="0"/>
              <a:t> avoid this problem the solution should be italicize the label in the menu on the left to show at the users that they are on this page.</a:t>
            </a:r>
            <a:endParaRPr lang="en-US" b="0"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dirty="0" smtClean="0"/>
              <a:t>5 </a:t>
            </a:r>
            <a:r>
              <a:rPr lang="fr-FR" b="1" dirty="0" smtClean="0"/>
              <a:t>–</a:t>
            </a:r>
            <a:r>
              <a:rPr lang="en-US" b="1" dirty="0" smtClean="0"/>
              <a:t> Error Prevention</a:t>
            </a:r>
          </a:p>
          <a:p>
            <a:r>
              <a:rPr lang="en-US" b="0" dirty="0" smtClean="0"/>
              <a:t>We tried to defy the search</a:t>
            </a:r>
            <a:r>
              <a:rPr lang="en-US" b="0" baseline="0" dirty="0" smtClean="0"/>
              <a:t> system of the website, but we didn’t succeed. Entering’ </a:t>
            </a:r>
            <a:r>
              <a:rPr lang="en-US" b="0" baseline="0" dirty="0" err="1" smtClean="0"/>
              <a:t>booktore</a:t>
            </a:r>
            <a:r>
              <a:rPr lang="en-US" b="0" baseline="0" dirty="0" smtClean="0"/>
              <a:t>’ </a:t>
            </a:r>
            <a:r>
              <a:rPr lang="en-US" b="0" baseline="0" dirty="0" err="1" smtClean="0"/>
              <a:t>inste</a:t>
            </a:r>
            <a:r>
              <a:rPr lang="fr-FR" b="0" baseline="0" dirty="0" smtClean="0"/>
              <a:t>a</a:t>
            </a:r>
            <a:r>
              <a:rPr lang="en-US" b="0" baseline="0" dirty="0" err="1" smtClean="0"/>
              <a:t>d</a:t>
            </a:r>
            <a:r>
              <a:rPr lang="en-US" b="0" baseline="0" dirty="0" smtClean="0"/>
              <a:t> of ‘bookstore’ is scoped and corrected by the system. </a:t>
            </a:r>
          </a:p>
          <a:p>
            <a:r>
              <a:rPr lang="en-US" b="0" baseline="0" dirty="0" smtClean="0"/>
              <a:t>The system warms we realized an error and tries to find the good word. </a:t>
            </a:r>
          </a:p>
          <a:p>
            <a:endParaRPr lang="en-US" b="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noProof="0" dirty="0" smtClean="0"/>
              <a:t>5</a:t>
            </a:r>
            <a:r>
              <a:rPr lang="en-US" b="1" baseline="0" noProof="0" dirty="0" smtClean="0"/>
              <a:t> – Error prevention</a:t>
            </a:r>
          </a:p>
          <a:p>
            <a:r>
              <a:rPr lang="en-US" b="0" baseline="0" noProof="0" dirty="0" smtClean="0"/>
              <a:t>It’s funny because on this page there are two times the same information: home link and contact us link. But the contact us, in both cases go to the same page whereas the home link go on the hand to the home page and on the other hand to the page about us. So, we don’t really understand why there is a difference because the page ‘about us’ is not the home page of athletics section…</a:t>
            </a:r>
          </a:p>
          <a:p>
            <a:r>
              <a:rPr lang="en-US" b="0" baseline="0" noProof="0" dirty="0" smtClean="0"/>
              <a:t>In this situation nothing alerts the users that the home button is not the home page button of the website.</a:t>
            </a:r>
            <a:endParaRPr lang="en-US" b="0"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dirty="0" smtClean="0"/>
              <a:t>6</a:t>
            </a:r>
            <a:r>
              <a:rPr lang="en-US" b="1" baseline="0" dirty="0" smtClean="0"/>
              <a:t> </a:t>
            </a:r>
            <a:r>
              <a:rPr lang="fr-FR" b="1" baseline="0" dirty="0" smtClean="0"/>
              <a:t>–</a:t>
            </a:r>
            <a:r>
              <a:rPr lang="en-US" b="1" baseline="0" dirty="0" smtClean="0"/>
              <a:t> Recognition rather than recall</a:t>
            </a:r>
          </a:p>
          <a:p>
            <a:r>
              <a:rPr lang="en-US" b="0" baseline="0" dirty="0" smtClean="0"/>
              <a:t>What’s the difference between recognition and recall? For instance, recognition consists of remembering have already seen this person whereas recall consists of remembering her name. So, what’s why recognition is better than recall for website designers: the users don’t have to remember their actions.</a:t>
            </a:r>
          </a:p>
          <a:p>
            <a:r>
              <a:rPr lang="en-US" sz="1200" kern="1200" noProof="0" dirty="0" smtClean="0">
                <a:solidFill>
                  <a:schemeClr val="tx1"/>
                </a:solidFill>
                <a:latin typeface="+mn-lt"/>
                <a:ea typeface="+mn-ea"/>
                <a:cs typeface="+mn-cs"/>
              </a:rPr>
              <a:t>The pages on this site have labels that indicate where you are</a:t>
            </a:r>
            <a:r>
              <a:rPr lang="en-US" sz="1200" kern="1200" baseline="0" noProof="0" dirty="0" smtClean="0">
                <a:solidFill>
                  <a:schemeClr val="tx1"/>
                </a:solidFill>
                <a:latin typeface="+mn-lt"/>
                <a:ea typeface="+mn-ea"/>
                <a:cs typeface="+mn-cs"/>
              </a:rPr>
              <a:t> but you don’t remember how you got there (example university honors program page). </a:t>
            </a:r>
            <a:r>
              <a:rPr lang="en-US" sz="1200" kern="1200" noProof="0" dirty="0" smtClean="0">
                <a:solidFill>
                  <a:schemeClr val="tx1"/>
                </a:solidFill>
                <a:latin typeface="+mn-lt"/>
                <a:ea typeface="+mn-ea"/>
                <a:cs typeface="+mn-cs"/>
              </a:rPr>
              <a:t>The user is forced to remember how he got there himself.</a:t>
            </a:r>
            <a:r>
              <a:rPr lang="en-US" sz="1200" kern="1200" baseline="0" noProof="0" dirty="0" smtClean="0">
                <a:solidFill>
                  <a:schemeClr val="tx1"/>
                </a:solidFill>
                <a:latin typeface="+mn-lt"/>
                <a:ea typeface="+mn-ea"/>
                <a:cs typeface="+mn-cs"/>
              </a:rPr>
              <a:t> And we know that recognition criteria is better than recall criteria. Human can only remember 7</a:t>
            </a:r>
            <a:r>
              <a:rPr lang="en-US" sz="1200" kern="1200" baseline="30000" noProof="0" dirty="0" smtClean="0">
                <a:solidFill>
                  <a:schemeClr val="tx1"/>
                </a:solidFill>
                <a:latin typeface="+mn-lt"/>
                <a:ea typeface="+mn-ea"/>
                <a:cs typeface="+mn-cs"/>
              </a:rPr>
              <a:t>+-2 </a:t>
            </a:r>
            <a:r>
              <a:rPr lang="en-US" sz="1200" kern="1200" baseline="0" noProof="0" dirty="0" smtClean="0">
                <a:solidFill>
                  <a:schemeClr val="tx1"/>
                </a:solidFill>
                <a:latin typeface="+mn-lt"/>
                <a:ea typeface="+mn-ea"/>
                <a:cs typeface="+mn-cs"/>
              </a:rPr>
              <a:t>items in the same time.</a:t>
            </a:r>
            <a:r>
              <a:rPr lang="en-US" sz="1200" kern="1200" baseline="30000" noProof="0" dirty="0" smtClean="0">
                <a:solidFill>
                  <a:schemeClr val="tx1"/>
                </a:solidFill>
                <a:latin typeface="+mn-lt"/>
                <a:ea typeface="+mn-ea"/>
                <a:cs typeface="+mn-cs"/>
              </a:rPr>
              <a:t> </a:t>
            </a:r>
            <a:r>
              <a:rPr lang="en-US" sz="1200" kern="1200" baseline="0" noProof="0" dirty="0" smtClean="0">
                <a:solidFill>
                  <a:schemeClr val="tx1"/>
                </a:solidFill>
                <a:latin typeface="+mn-lt"/>
                <a:ea typeface="+mn-ea"/>
                <a:cs typeface="+mn-cs"/>
              </a:rPr>
              <a:t>So, cerate a pathway at the top of  each page could be a good solution to improve the recognition criteria.</a:t>
            </a:r>
            <a:endParaRPr lang="en-US" b="0" baseline="30000"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noProof="0" dirty="0" smtClean="0"/>
              <a:t>7 </a:t>
            </a:r>
            <a:r>
              <a:rPr lang="fr-FR" b="1" noProof="0" dirty="0" smtClean="0"/>
              <a:t>–</a:t>
            </a:r>
            <a:r>
              <a:rPr lang="en-US" b="1" noProof="0" dirty="0" smtClean="0"/>
              <a:t> Flexibility and efficiency of use</a:t>
            </a:r>
            <a:endParaRPr lang="en-US" b="1" baseline="0" noProof="0" dirty="0" smtClean="0"/>
          </a:p>
          <a:p>
            <a:r>
              <a:rPr lang="en-US" noProof="0" dirty="0" smtClean="0"/>
              <a:t>Forms are complex things and mostly</a:t>
            </a:r>
            <a:r>
              <a:rPr lang="en-US" baseline="0" noProof="0" dirty="0" smtClean="0"/>
              <a:t> </a:t>
            </a:r>
            <a:r>
              <a:rPr lang="en-US" sz="1200" kern="1200" noProof="0" dirty="0" smtClean="0">
                <a:solidFill>
                  <a:schemeClr val="tx1"/>
                </a:solidFill>
                <a:latin typeface="+mn-lt"/>
                <a:ea typeface="+mn-ea"/>
                <a:cs typeface="+mn-cs"/>
              </a:rPr>
              <a:t>ill-conceived. Here for</a:t>
            </a:r>
            <a:r>
              <a:rPr lang="en-US" sz="1200" kern="1200" baseline="0" noProof="0" dirty="0" smtClean="0">
                <a:solidFill>
                  <a:schemeClr val="tx1"/>
                </a:solidFill>
                <a:latin typeface="+mn-lt"/>
                <a:ea typeface="+mn-ea"/>
                <a:cs typeface="+mn-cs"/>
              </a:rPr>
              <a:t> instance, users have to delete the title of the field before enter their own information. We tried to enter our information without delete these titles, and we submitted: any message of errors !!! What’s why, we talk about inefficiency of use.</a:t>
            </a:r>
            <a:endParaRPr lang="en-US"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b="1" noProof="0" dirty="0" smtClean="0"/>
              <a:t>7 – Flexibility and efficiency of</a:t>
            </a:r>
            <a:r>
              <a:rPr lang="en-US" b="1" baseline="0" noProof="0" dirty="0" smtClean="0"/>
              <a:t> </a:t>
            </a:r>
            <a:r>
              <a:rPr lang="en-US" b="1" noProof="0" dirty="0" smtClean="0"/>
              <a:t>use </a:t>
            </a:r>
          </a:p>
          <a:p>
            <a:r>
              <a:rPr lang="en-US" b="0" noProof="0" dirty="0" smtClean="0"/>
              <a:t>Almost</a:t>
            </a:r>
            <a:r>
              <a:rPr lang="en-US" b="0" baseline="0" noProof="0" dirty="0" smtClean="0"/>
              <a:t> each page has an inefficient layout. For instance on this page ‘faculty and staff’ the content is just blocks. You can’t see the main information and in the mood for search specific things. There is too much information. According to Nielsen, “</a:t>
            </a:r>
            <a:r>
              <a:rPr lang="en-US" sz="1200" b="0" kern="1200" baseline="0" noProof="0" dirty="0" smtClean="0">
                <a:solidFill>
                  <a:schemeClr val="tx1"/>
                </a:solidFill>
                <a:latin typeface="+mn-lt"/>
                <a:ea typeface="+mn-ea"/>
                <a:cs typeface="+mn-cs"/>
              </a:rPr>
              <a:t>e</a:t>
            </a:r>
            <a:r>
              <a:rPr lang="en-US" sz="1200" kern="1200" noProof="0" dirty="0" smtClean="0">
                <a:solidFill>
                  <a:schemeClr val="tx1"/>
                </a:solidFill>
                <a:latin typeface="+mn-lt"/>
                <a:ea typeface="+mn-ea"/>
                <a:cs typeface="+mn-cs"/>
              </a:rPr>
              <a:t>very extra unit of information in a dialogue competes with the relevant units of information and diminishes their relative visibility.</a:t>
            </a:r>
            <a:r>
              <a:rPr lang="en-US" b="0" baseline="0" noProof="0" dirty="0" smtClean="0"/>
              <a:t> ”</a:t>
            </a:r>
            <a:endParaRPr lang="en-US" b="0" noProof="0" dirty="0" smtClean="0"/>
          </a:p>
          <a:p>
            <a:endParaRPr lang="en-US" b="1" noProof="0" dirty="0"/>
          </a:p>
        </p:txBody>
      </p:sp>
      <p:sp>
        <p:nvSpPr>
          <p:cNvPr id="4" name="Espace réservé du numéro de diapositive 3"/>
          <p:cNvSpPr>
            <a:spLocks noGrp="1"/>
          </p:cNvSpPr>
          <p:nvPr>
            <p:ph type="sldNum" sz="quarter" idx="10"/>
          </p:nvPr>
        </p:nvSpPr>
        <p:spPr/>
        <p:txBody>
          <a:bodyPr/>
          <a:lstStyle/>
          <a:p>
            <a:fld id="{5517A36B-1C61-E345-8247-B9B67115F1E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en-US"/>
          </a:p>
        </p:txBody>
      </p:sp>
      <p:sp>
        <p:nvSpPr>
          <p:cNvPr id="4" name="Espace réservé de la date 3"/>
          <p:cNvSpPr>
            <a:spLocks noGrp="1"/>
          </p:cNvSpPr>
          <p:nvPr>
            <p:ph type="dt" sz="half" idx="10"/>
          </p:nvPr>
        </p:nvSpPr>
        <p:spPr/>
        <p:txBody>
          <a:body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et modifiez le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et modifiez le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A035539B-7D9C-6047-9A15-17D6C4DB361D}" type="datetimeFigureOut">
              <a:rPr lang="fr-FR" smtClean="0"/>
              <a:pPr/>
              <a:t>6/02/12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et modifiez le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A035539B-7D9C-6047-9A15-17D6C4DB361D}" type="datetimeFigureOut">
              <a:rPr lang="fr-FR" smtClean="0"/>
              <a:pPr/>
              <a:t>6/02/12</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en-US"/>
          </a:p>
        </p:txBody>
      </p:sp>
      <p:sp>
        <p:nvSpPr>
          <p:cNvPr id="3" name="Espace réservé de la date 2"/>
          <p:cNvSpPr>
            <a:spLocks noGrp="1"/>
          </p:cNvSpPr>
          <p:nvPr>
            <p:ph type="dt" sz="half" idx="10"/>
          </p:nvPr>
        </p:nvSpPr>
        <p:spPr/>
        <p:txBody>
          <a:bodyPr/>
          <a:lstStyle/>
          <a:p>
            <a:fld id="{A035539B-7D9C-6047-9A15-17D6C4DB361D}" type="datetimeFigureOut">
              <a:rPr lang="fr-FR" smtClean="0"/>
              <a:pPr/>
              <a:t>6/02/12</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035539B-7D9C-6047-9A15-17D6C4DB361D}" type="datetimeFigureOut">
              <a:rPr lang="fr-FR" smtClean="0"/>
              <a:pPr/>
              <a:t>6/02/12</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et modifiez le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035539B-7D9C-6047-9A15-17D6C4DB361D}" type="datetimeFigureOut">
              <a:rPr lang="fr-FR" smtClean="0"/>
              <a:pPr/>
              <a:t>6/02/12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et modifiez le titre</a:t>
            </a:r>
            <a:endParaRPr lang="en-US"/>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035539B-7D9C-6047-9A15-17D6C4DB361D}" type="datetimeFigureOut">
              <a:rPr lang="fr-FR" smtClean="0"/>
              <a:pPr/>
              <a:t>6/02/12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75BAA1D8-230F-894C-A7B1-4D0609CBA22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et modifiez le titre</a:t>
            </a:r>
            <a:endParaRPr lang="en-US"/>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5539B-7D9C-6047-9A15-17D6C4DB361D}" type="datetimeFigureOut">
              <a:rPr lang="fr-FR" smtClean="0"/>
              <a:pPr/>
              <a:t>6/02/12</a:t>
            </a:fld>
            <a:endParaRPr 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BAA1D8-230F-894C-A7B1-4D0609CBA2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3" name="Grouper 12"/>
          <p:cNvGrpSpPr/>
          <p:nvPr/>
        </p:nvGrpSpPr>
        <p:grpSpPr>
          <a:xfrm>
            <a:off x="0" y="0"/>
            <a:ext cx="9144000" cy="4191000"/>
            <a:chOff x="0" y="0"/>
            <a:chExt cx="9144000" cy="4191000"/>
          </a:xfrm>
        </p:grpSpPr>
        <p:pic>
          <p:nvPicPr>
            <p:cNvPr id="4" name="Image 3" descr="Capture d’écran 2012-02-02 à 16.09.09.png"/>
            <p:cNvPicPr>
              <a:picLocks noChangeAspect="1"/>
            </p:cNvPicPr>
            <p:nvPr/>
          </p:nvPicPr>
          <p:blipFill>
            <a:blip r:embed="rId3"/>
            <a:srcRect t="15333" b="11333"/>
            <a:stretch>
              <a:fillRect/>
            </a:stretch>
          </p:blipFill>
          <p:spPr>
            <a:xfrm>
              <a:off x="0" y="0"/>
              <a:ext cx="9144000" cy="4191000"/>
            </a:xfrm>
            <a:prstGeom prst="rect">
              <a:avLst/>
            </a:prstGeom>
          </p:spPr>
        </p:pic>
        <p:sp>
          <p:nvSpPr>
            <p:cNvPr id="6" name="Ellipse 5"/>
            <p:cNvSpPr/>
            <p:nvPr/>
          </p:nvSpPr>
          <p:spPr>
            <a:xfrm>
              <a:off x="4038600" y="3352800"/>
              <a:ext cx="9144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ulle rectangulaire à coins arrondis 7"/>
            <p:cNvSpPr/>
            <p:nvPr/>
          </p:nvSpPr>
          <p:spPr>
            <a:xfrm>
              <a:off x="6400800" y="1477328"/>
              <a:ext cx="2362200" cy="2180272"/>
            </a:xfrm>
            <a:prstGeom prst="wedgeRoundRectCallout">
              <a:avLst>
                <a:gd name="adj1" fmla="val -38416"/>
                <a:gd name="adj2" fmla="val -48951"/>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ZoneTexte 8"/>
            <p:cNvSpPr txBox="1"/>
            <p:nvPr/>
          </p:nvSpPr>
          <p:spPr>
            <a:xfrm>
              <a:off x="6400800" y="1477328"/>
              <a:ext cx="2362200" cy="1754327"/>
            </a:xfrm>
            <a:prstGeom prst="rect">
              <a:avLst/>
            </a:prstGeom>
            <a:noFill/>
          </p:spPr>
          <p:txBody>
            <a:bodyPr wrap="square" rtlCol="0">
              <a:spAutoFit/>
            </a:bodyPr>
            <a:lstStyle/>
            <a:p>
              <a:r>
                <a:rPr lang="en-US" dirty="0" smtClean="0"/>
                <a:t>   Where is the title of the page ? </a:t>
              </a:r>
            </a:p>
            <a:p>
              <a:endParaRPr lang="en-US" dirty="0" smtClean="0"/>
            </a:p>
            <a:p>
              <a:r>
                <a:rPr lang="en-US" dirty="0" smtClean="0"/>
                <a:t>   Where is the pathway, showing where we are ? </a:t>
              </a:r>
              <a:endParaRPr lang="en-US" dirty="0"/>
            </a:p>
          </p:txBody>
        </p:sp>
        <p:sp>
          <p:nvSpPr>
            <p:cNvPr id="10" name="Bulle rectangulaire à coins arrondis 9"/>
            <p:cNvSpPr/>
            <p:nvPr/>
          </p:nvSpPr>
          <p:spPr>
            <a:xfrm>
              <a:off x="1600200" y="1981200"/>
              <a:ext cx="1676400" cy="1477328"/>
            </a:xfrm>
            <a:prstGeom prst="wedgeRoundRectCallout">
              <a:avLst>
                <a:gd name="adj1" fmla="val 89418"/>
                <a:gd name="adj2" fmla="val 54579"/>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ZoneTexte 10"/>
            <p:cNvSpPr txBox="1"/>
            <p:nvPr/>
          </p:nvSpPr>
          <p:spPr>
            <a:xfrm>
              <a:off x="1600200" y="1981200"/>
              <a:ext cx="1524000" cy="1477328"/>
            </a:xfrm>
            <a:prstGeom prst="rect">
              <a:avLst/>
            </a:prstGeom>
            <a:noFill/>
          </p:spPr>
          <p:txBody>
            <a:bodyPr wrap="square" rtlCol="0">
              <a:spAutoFit/>
            </a:bodyPr>
            <a:lstStyle/>
            <a:p>
              <a:r>
                <a:rPr lang="en-US" dirty="0" smtClean="0"/>
                <a:t> Lack of visibility: read everything to find ‘hours of operation’</a:t>
              </a:r>
              <a:endParaRPr lang="en-US" dirty="0"/>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Image 4" descr="Capture d’écran 2012-02-02 à 18.04.22.png"/>
          <p:cNvPicPr>
            <a:picLocks noChangeAspect="1"/>
          </p:cNvPicPr>
          <p:nvPr/>
        </p:nvPicPr>
        <p:blipFill>
          <a:blip r:embed="rId3"/>
          <a:srcRect l="18333" t="14000" r="32500" b="12667"/>
          <a:stretch>
            <a:fillRect/>
          </a:stretch>
        </p:blipFill>
        <p:spPr>
          <a:xfrm>
            <a:off x="0" y="0"/>
            <a:ext cx="4495800" cy="4191000"/>
          </a:xfrm>
          <a:prstGeom prst="rect">
            <a:avLst/>
          </a:prstGeom>
        </p:spPr>
      </p:pic>
      <p:pic>
        <p:nvPicPr>
          <p:cNvPr id="4" name="Image 3" descr="Capture d’écran 2012-02-02 à 18.04.32.png"/>
          <p:cNvPicPr>
            <a:picLocks noChangeAspect="1"/>
          </p:cNvPicPr>
          <p:nvPr/>
        </p:nvPicPr>
        <p:blipFill>
          <a:blip r:embed="rId4"/>
          <a:srcRect l="20000" t="23333" r="34167" b="38000"/>
          <a:stretch>
            <a:fillRect/>
          </a:stretch>
        </p:blipFill>
        <p:spPr>
          <a:xfrm>
            <a:off x="3810000" y="0"/>
            <a:ext cx="5334000" cy="2812473"/>
          </a:xfrm>
          <a:prstGeom prst="rect">
            <a:avLst/>
          </a:prstGeom>
        </p:spPr>
      </p:pic>
      <p:sp>
        <p:nvSpPr>
          <p:cNvPr id="6" name="Bulle rectangulaire à coins arrondis 5"/>
          <p:cNvSpPr/>
          <p:nvPr/>
        </p:nvSpPr>
        <p:spPr>
          <a:xfrm>
            <a:off x="4495800" y="2514601"/>
            <a:ext cx="4114800" cy="923330"/>
          </a:xfrm>
          <a:prstGeom prst="wedgeRoundRectCallout">
            <a:avLst>
              <a:gd name="adj1" fmla="val -30333"/>
              <a:gd name="adj2" fmla="val -50916"/>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ZoneTexte 6"/>
          <p:cNvSpPr txBox="1"/>
          <p:nvPr/>
        </p:nvSpPr>
        <p:spPr>
          <a:xfrm>
            <a:off x="4495800" y="2514600"/>
            <a:ext cx="4114800" cy="923330"/>
          </a:xfrm>
          <a:prstGeom prst="rect">
            <a:avLst/>
          </a:prstGeom>
          <a:noFill/>
        </p:spPr>
        <p:txBody>
          <a:bodyPr wrap="square" rtlCol="0">
            <a:spAutoFit/>
          </a:bodyPr>
          <a:lstStyle/>
          <a:p>
            <a:r>
              <a:rPr lang="en-US" dirty="0" smtClean="0"/>
              <a:t>The system provides an appropriate solution and provides the users to completed their form.</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7.52.56.png"/>
          <p:cNvPicPr>
            <a:picLocks noChangeAspect="1"/>
          </p:cNvPicPr>
          <p:nvPr/>
        </p:nvPicPr>
        <p:blipFill>
          <a:blip r:embed="rId3"/>
          <a:srcRect l="18333" t="14000" r="34167" b="12667"/>
          <a:stretch>
            <a:fillRect/>
          </a:stretch>
        </p:blipFill>
        <p:spPr>
          <a:xfrm>
            <a:off x="0" y="0"/>
            <a:ext cx="6781800" cy="6543842"/>
          </a:xfrm>
          <a:prstGeom prst="rect">
            <a:avLst/>
          </a:prstGeom>
        </p:spPr>
      </p:pic>
      <p:sp>
        <p:nvSpPr>
          <p:cNvPr id="5" name="Bulle rectangulaire à coins arrondis 4"/>
          <p:cNvSpPr/>
          <p:nvPr/>
        </p:nvSpPr>
        <p:spPr>
          <a:xfrm>
            <a:off x="4114800" y="2895600"/>
            <a:ext cx="2438400" cy="2362200"/>
          </a:xfrm>
          <a:prstGeom prst="wedgeRoundRectCallout">
            <a:avLst>
              <a:gd name="adj1" fmla="val -30333"/>
              <a:gd name="adj2" fmla="val -50916"/>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ZoneTexte 5"/>
          <p:cNvSpPr txBox="1"/>
          <p:nvPr/>
        </p:nvSpPr>
        <p:spPr>
          <a:xfrm>
            <a:off x="4343400" y="2895600"/>
            <a:ext cx="2209800" cy="2031325"/>
          </a:xfrm>
          <a:prstGeom prst="rect">
            <a:avLst/>
          </a:prstGeom>
          <a:noFill/>
        </p:spPr>
        <p:txBody>
          <a:bodyPr wrap="square" rtlCol="0">
            <a:spAutoFit/>
          </a:bodyPr>
          <a:lstStyle/>
          <a:p>
            <a:r>
              <a:rPr lang="en-US" dirty="0" smtClean="0"/>
              <a:t>We can do specific search using the different properties: match, format and sort by. A documentation is available.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7.24.33.png"/>
          <p:cNvPicPr>
            <a:picLocks noChangeAspect="1"/>
          </p:cNvPicPr>
          <p:nvPr/>
        </p:nvPicPr>
        <p:blipFill>
          <a:blip r:embed="rId3"/>
          <a:srcRect l="16667" t="14000" r="14167" b="14000"/>
          <a:stretch>
            <a:fillRect/>
          </a:stretch>
        </p:blipFill>
        <p:spPr>
          <a:xfrm>
            <a:off x="0" y="-1"/>
            <a:ext cx="5621868" cy="3657601"/>
          </a:xfrm>
          <a:prstGeom prst="rect">
            <a:avLst/>
          </a:prstGeom>
        </p:spPr>
      </p:pic>
      <p:sp>
        <p:nvSpPr>
          <p:cNvPr id="5" name="Bulle rectangulaire à coins arrondis 4"/>
          <p:cNvSpPr/>
          <p:nvPr/>
        </p:nvSpPr>
        <p:spPr>
          <a:xfrm>
            <a:off x="6019800" y="1905000"/>
            <a:ext cx="1524000" cy="1752600"/>
          </a:xfrm>
          <a:prstGeom prst="wedgeRoundRectCallout">
            <a:avLst>
              <a:gd name="adj1" fmla="val -191322"/>
              <a:gd name="adj2" fmla="val 25572"/>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ZoneTexte 5"/>
          <p:cNvSpPr txBox="1"/>
          <p:nvPr/>
        </p:nvSpPr>
        <p:spPr>
          <a:xfrm>
            <a:off x="6019800" y="1905000"/>
            <a:ext cx="1524000" cy="1477328"/>
          </a:xfrm>
          <a:prstGeom prst="rect">
            <a:avLst/>
          </a:prstGeom>
          <a:noFill/>
        </p:spPr>
        <p:txBody>
          <a:bodyPr wrap="square" rtlCol="0">
            <a:spAutoFit/>
          </a:bodyPr>
          <a:lstStyle/>
          <a:p>
            <a:r>
              <a:rPr lang="en-US" dirty="0" smtClean="0"/>
              <a:t>We can’t find the ‘site map’ of this website on every pages</a:t>
            </a:r>
            <a:endParaRPr lang="en-US" dirty="0"/>
          </a:p>
        </p:txBody>
      </p:sp>
      <p:pic>
        <p:nvPicPr>
          <p:cNvPr id="7" name="Image 6" descr="Capture d’écran 2012-02-02 à 17.27.53.png"/>
          <p:cNvPicPr>
            <a:picLocks noChangeAspect="1"/>
          </p:cNvPicPr>
          <p:nvPr/>
        </p:nvPicPr>
        <p:blipFill>
          <a:blip r:embed="rId4"/>
          <a:srcRect l="29167" t="62667" r="17500" b="11333"/>
          <a:stretch>
            <a:fillRect/>
          </a:stretch>
        </p:blipFill>
        <p:spPr>
          <a:xfrm>
            <a:off x="4267200" y="0"/>
            <a:ext cx="4876800" cy="1485900"/>
          </a:xfrm>
          <a:prstGeom prst="rect">
            <a:avLst/>
          </a:prstGeom>
          <a:ln w="31750">
            <a:solidFill>
              <a:schemeClr val="tx1"/>
            </a:solidFill>
          </a:ln>
        </p:spPr>
      </p:pic>
      <p:cxnSp>
        <p:nvCxnSpPr>
          <p:cNvPr id="9" name="Connecteur droit avec flèche 8"/>
          <p:cNvCxnSpPr/>
          <p:nvPr/>
        </p:nvCxnSpPr>
        <p:spPr>
          <a:xfrm rot="16200000" flipV="1">
            <a:off x="6705600" y="1524000"/>
            <a:ext cx="609600" cy="15240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6.57.22.png"/>
          <p:cNvPicPr>
            <a:picLocks noChangeAspect="1"/>
          </p:cNvPicPr>
          <p:nvPr/>
        </p:nvPicPr>
        <p:blipFill>
          <a:blip r:embed="rId3"/>
          <a:srcRect l="15000" t="14000" r="20000" b="56667"/>
          <a:stretch>
            <a:fillRect/>
          </a:stretch>
        </p:blipFill>
        <p:spPr>
          <a:xfrm>
            <a:off x="0" y="304800"/>
            <a:ext cx="9185564" cy="2590800"/>
          </a:xfrm>
          <a:prstGeom prst="rect">
            <a:avLst/>
          </a:prstGeom>
        </p:spPr>
      </p:pic>
      <p:sp>
        <p:nvSpPr>
          <p:cNvPr id="5" name="Ellipse 4"/>
          <p:cNvSpPr/>
          <p:nvPr/>
        </p:nvSpPr>
        <p:spPr>
          <a:xfrm>
            <a:off x="4343400" y="342900"/>
            <a:ext cx="48006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Bulle rectangulaire à coins arrondis 6"/>
          <p:cNvSpPr/>
          <p:nvPr/>
        </p:nvSpPr>
        <p:spPr>
          <a:xfrm>
            <a:off x="3276600" y="990600"/>
            <a:ext cx="2438400" cy="1600200"/>
          </a:xfrm>
          <a:prstGeom prst="wedgeRoundRectCallout">
            <a:avLst>
              <a:gd name="adj1" fmla="val 126448"/>
              <a:gd name="adj2" fmla="val -72689"/>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By </a:t>
            </a:r>
            <a:r>
              <a:rPr lang="en-US" dirty="0" err="1" smtClean="0">
                <a:solidFill>
                  <a:schemeClr val="tx1"/>
                </a:solidFill>
              </a:rPr>
              <a:t>mousing</a:t>
            </a:r>
            <a:r>
              <a:rPr lang="en-US" dirty="0" smtClean="0">
                <a:solidFill>
                  <a:schemeClr val="tx1"/>
                </a:solidFill>
              </a:rPr>
              <a:t> over we don’t know if it‘s a single label or a unit with the others because no change of color</a:t>
            </a:r>
            <a:endParaRPr lang="en-US" dirty="0">
              <a:solidFill>
                <a:schemeClr val="tx1"/>
              </a:solidFill>
            </a:endParaRPr>
          </a:p>
        </p:txBody>
      </p:sp>
      <p:pic>
        <p:nvPicPr>
          <p:cNvPr id="8" name="Image 7" descr="souris.png"/>
          <p:cNvPicPr>
            <a:picLocks noChangeAspect="1"/>
          </p:cNvPicPr>
          <p:nvPr/>
        </p:nvPicPr>
        <p:blipFill>
          <a:blip r:embed="rId4"/>
          <a:stretch>
            <a:fillRect/>
          </a:stretch>
        </p:blipFill>
        <p:spPr>
          <a:xfrm>
            <a:off x="7791450" y="647700"/>
            <a:ext cx="342900" cy="3429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Image 6" descr="Capture d’écran 2012-02-02 à 17.20.36.png"/>
          <p:cNvPicPr>
            <a:picLocks noChangeAspect="1"/>
          </p:cNvPicPr>
          <p:nvPr/>
        </p:nvPicPr>
        <p:blipFill>
          <a:blip r:embed="rId3"/>
          <a:srcRect t="14000" b="11333"/>
          <a:stretch>
            <a:fillRect/>
          </a:stretch>
        </p:blipFill>
        <p:spPr>
          <a:xfrm>
            <a:off x="0" y="0"/>
            <a:ext cx="9144000" cy="4267200"/>
          </a:xfrm>
          <a:prstGeom prst="rect">
            <a:avLst/>
          </a:prstGeom>
        </p:spPr>
      </p:pic>
      <p:sp>
        <p:nvSpPr>
          <p:cNvPr id="5" name="Bulle rectangulaire à coins arrondis 4"/>
          <p:cNvSpPr/>
          <p:nvPr/>
        </p:nvSpPr>
        <p:spPr>
          <a:xfrm>
            <a:off x="2133600" y="1981200"/>
            <a:ext cx="1676400" cy="923330"/>
          </a:xfrm>
          <a:prstGeom prst="wedgeRoundRectCallout">
            <a:avLst>
              <a:gd name="adj1" fmla="val -37422"/>
              <a:gd name="adj2" fmla="val -49784"/>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ZoneTexte 5"/>
          <p:cNvSpPr txBox="1"/>
          <p:nvPr/>
        </p:nvSpPr>
        <p:spPr>
          <a:xfrm>
            <a:off x="2133600" y="1981200"/>
            <a:ext cx="1676400" cy="923330"/>
          </a:xfrm>
          <a:prstGeom prst="rect">
            <a:avLst/>
          </a:prstGeom>
          <a:noFill/>
        </p:spPr>
        <p:txBody>
          <a:bodyPr wrap="square" rtlCol="0">
            <a:spAutoFit/>
          </a:bodyPr>
          <a:lstStyle/>
          <a:p>
            <a:r>
              <a:rPr lang="en-US" dirty="0" smtClean="0"/>
              <a:t>Where is the button home page ?</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6.38.29.png"/>
          <p:cNvPicPr>
            <a:picLocks noChangeAspect="1"/>
          </p:cNvPicPr>
          <p:nvPr/>
        </p:nvPicPr>
        <p:blipFill>
          <a:blip r:embed="rId3"/>
          <a:srcRect l="21667" t="14000" r="18333" b="16666"/>
          <a:stretch>
            <a:fillRect/>
          </a:stretch>
        </p:blipFill>
        <p:spPr>
          <a:xfrm>
            <a:off x="0" y="-1"/>
            <a:ext cx="8763000" cy="6328833"/>
          </a:xfrm>
          <a:prstGeom prst="rect">
            <a:avLst/>
          </a:prstGeom>
        </p:spPr>
      </p:pic>
      <p:sp>
        <p:nvSpPr>
          <p:cNvPr id="5" name="Ellipse 4"/>
          <p:cNvSpPr/>
          <p:nvPr/>
        </p:nvSpPr>
        <p:spPr>
          <a:xfrm>
            <a:off x="6400800" y="3505200"/>
            <a:ext cx="19812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Ellipse 5"/>
          <p:cNvSpPr/>
          <p:nvPr/>
        </p:nvSpPr>
        <p:spPr>
          <a:xfrm>
            <a:off x="2971800" y="1066800"/>
            <a:ext cx="4800600" cy="5334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Bulle rectangulaire à coins arrondis 6"/>
          <p:cNvSpPr/>
          <p:nvPr/>
        </p:nvSpPr>
        <p:spPr>
          <a:xfrm>
            <a:off x="1752600" y="2705100"/>
            <a:ext cx="2438400" cy="1600200"/>
          </a:xfrm>
          <a:prstGeom prst="wedgeRoundRectCallout">
            <a:avLst>
              <a:gd name="adj1" fmla="val 124308"/>
              <a:gd name="adj2" fmla="val -116171"/>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Redundancy?</a:t>
            </a:r>
          </a:p>
          <a:p>
            <a:r>
              <a:rPr lang="en-US" dirty="0" smtClean="0">
                <a:solidFill>
                  <a:schemeClr val="tx1"/>
                </a:solidFill>
              </a:rPr>
              <a:t>What is the solution? </a:t>
            </a:r>
          </a:p>
          <a:p>
            <a:r>
              <a:rPr lang="en-US" dirty="0" smtClean="0">
                <a:solidFill>
                  <a:schemeClr val="tx1"/>
                </a:solidFill>
              </a:rPr>
              <a:t>Consistency or inconsistency?</a:t>
            </a:r>
            <a:endParaRPr lang="en-US" dirty="0">
              <a:solidFill>
                <a:schemeClr val="tx1"/>
              </a:solidFill>
            </a:endParaRPr>
          </a:p>
        </p:txBody>
      </p:sp>
      <p:cxnSp>
        <p:nvCxnSpPr>
          <p:cNvPr id="9" name="Connecteur droit avec flèche 8"/>
          <p:cNvCxnSpPr/>
          <p:nvPr/>
        </p:nvCxnSpPr>
        <p:spPr>
          <a:xfrm flipV="1">
            <a:off x="4191000" y="3810000"/>
            <a:ext cx="2209800" cy="228600"/>
          </a:xfrm>
          <a:prstGeom prst="straightConnector1">
            <a:avLst/>
          </a:prstGeom>
          <a:ln w="38100">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8.15.19.png"/>
          <p:cNvPicPr>
            <a:picLocks noChangeAspect="1"/>
          </p:cNvPicPr>
          <p:nvPr/>
        </p:nvPicPr>
        <p:blipFill>
          <a:blip r:embed="rId3"/>
          <a:srcRect l="18333" t="22000" r="34167" b="40667"/>
          <a:stretch>
            <a:fillRect/>
          </a:stretch>
        </p:blipFill>
        <p:spPr>
          <a:xfrm>
            <a:off x="838199" y="0"/>
            <a:ext cx="5739493" cy="2819400"/>
          </a:xfrm>
          <a:prstGeom prst="rect">
            <a:avLst/>
          </a:prstGeom>
        </p:spPr>
      </p:pic>
      <p:pic>
        <p:nvPicPr>
          <p:cNvPr id="6" name="Image 5" descr="Capture d’écran 2012-02-02 à 18.15.13.png"/>
          <p:cNvPicPr>
            <a:picLocks noChangeAspect="1"/>
          </p:cNvPicPr>
          <p:nvPr/>
        </p:nvPicPr>
        <p:blipFill>
          <a:blip r:embed="rId4"/>
          <a:srcRect l="15000" t="27333" r="25000" b="39334"/>
          <a:stretch>
            <a:fillRect/>
          </a:stretch>
        </p:blipFill>
        <p:spPr>
          <a:xfrm>
            <a:off x="0" y="2819400"/>
            <a:ext cx="8997696" cy="3124200"/>
          </a:xfrm>
          <a:prstGeom prst="rect">
            <a:avLst/>
          </a:prstGeom>
          <a:ln w="22225">
            <a:solidFill>
              <a:schemeClr val="tx1"/>
            </a:solidFill>
          </a:ln>
        </p:spPr>
      </p:pic>
      <p:sp>
        <p:nvSpPr>
          <p:cNvPr id="5" name="Ellipse 4"/>
          <p:cNvSpPr/>
          <p:nvPr/>
        </p:nvSpPr>
        <p:spPr>
          <a:xfrm>
            <a:off x="1447800" y="685800"/>
            <a:ext cx="4800600" cy="11430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Ellipse 6"/>
          <p:cNvSpPr/>
          <p:nvPr/>
        </p:nvSpPr>
        <p:spPr>
          <a:xfrm>
            <a:off x="0" y="3886200"/>
            <a:ext cx="4800600" cy="11430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1" name="Grouper 10"/>
          <p:cNvGrpSpPr/>
          <p:nvPr/>
        </p:nvGrpSpPr>
        <p:grpSpPr>
          <a:xfrm>
            <a:off x="0" y="2209800"/>
            <a:ext cx="9084733" cy="2209800"/>
            <a:chOff x="0" y="800100"/>
            <a:chExt cx="9084733" cy="2209800"/>
          </a:xfrm>
        </p:grpSpPr>
        <p:pic>
          <p:nvPicPr>
            <p:cNvPr id="4" name="Image 3" descr="Capture d’écran 2012-02-02 à 17.35.10.png"/>
            <p:cNvPicPr>
              <a:picLocks noChangeAspect="1"/>
            </p:cNvPicPr>
            <p:nvPr/>
          </p:nvPicPr>
          <p:blipFill>
            <a:blip r:embed="rId3"/>
            <a:srcRect l="19167" t="14000" r="19167" b="62000"/>
            <a:stretch>
              <a:fillRect/>
            </a:stretch>
          </p:blipFill>
          <p:spPr>
            <a:xfrm>
              <a:off x="0" y="800100"/>
              <a:ext cx="9084733" cy="2209800"/>
            </a:xfrm>
            <a:prstGeom prst="rect">
              <a:avLst/>
            </a:prstGeom>
          </p:spPr>
        </p:pic>
        <p:sp>
          <p:nvSpPr>
            <p:cNvPr id="6" name="Ellipse 5"/>
            <p:cNvSpPr/>
            <p:nvPr/>
          </p:nvSpPr>
          <p:spPr>
            <a:xfrm>
              <a:off x="381000" y="2362200"/>
              <a:ext cx="9906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Ellipse 6"/>
            <p:cNvSpPr/>
            <p:nvPr/>
          </p:nvSpPr>
          <p:spPr>
            <a:xfrm>
              <a:off x="5410200" y="2362200"/>
              <a:ext cx="9906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Ellipse 7"/>
            <p:cNvSpPr/>
            <p:nvPr/>
          </p:nvSpPr>
          <p:spPr>
            <a:xfrm>
              <a:off x="3886200" y="800100"/>
              <a:ext cx="9906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Ellipse 8"/>
            <p:cNvSpPr/>
            <p:nvPr/>
          </p:nvSpPr>
          <p:spPr>
            <a:xfrm>
              <a:off x="6553200" y="800100"/>
              <a:ext cx="990600" cy="304800"/>
            </a:xfrm>
            <a:prstGeom prst="ellipse">
              <a:avLst/>
            </a:prstGeom>
            <a:noFill/>
            <a:ln w="28575">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Image 11" descr="Capture d’écran 2012-02-02 à 17.39.48.png"/>
          <p:cNvPicPr>
            <a:picLocks noChangeAspect="1"/>
          </p:cNvPicPr>
          <p:nvPr/>
        </p:nvPicPr>
        <p:blipFill>
          <a:blip r:embed="rId4"/>
          <a:srcRect l="18333" t="14000" r="17500" b="44000"/>
          <a:stretch>
            <a:fillRect/>
          </a:stretch>
        </p:blipFill>
        <p:spPr>
          <a:xfrm>
            <a:off x="4119033" y="4724400"/>
            <a:ext cx="4563533" cy="1638300"/>
          </a:xfrm>
          <a:prstGeom prst="rect">
            <a:avLst/>
          </a:prstGeom>
        </p:spPr>
      </p:pic>
      <p:pic>
        <p:nvPicPr>
          <p:cNvPr id="10" name="Image 9" descr="Capture d’écran 2012-02-02 à 17.38.46.png"/>
          <p:cNvPicPr>
            <a:picLocks noChangeAspect="1"/>
          </p:cNvPicPr>
          <p:nvPr/>
        </p:nvPicPr>
        <p:blipFill>
          <a:blip r:embed="rId5"/>
          <a:srcRect l="20833" t="15333" r="30000" b="52667"/>
          <a:stretch>
            <a:fillRect/>
          </a:stretch>
        </p:blipFill>
        <p:spPr>
          <a:xfrm>
            <a:off x="609600" y="5029200"/>
            <a:ext cx="4495800" cy="1828800"/>
          </a:xfrm>
          <a:prstGeom prst="rect">
            <a:avLst/>
          </a:prstGeom>
        </p:spPr>
      </p:pic>
      <p:pic>
        <p:nvPicPr>
          <p:cNvPr id="13" name="Image 12" descr="Capture d’écran 2012-02-02 à 17.39.48.png"/>
          <p:cNvPicPr>
            <a:picLocks noChangeAspect="1"/>
          </p:cNvPicPr>
          <p:nvPr/>
        </p:nvPicPr>
        <p:blipFill>
          <a:blip r:embed="rId4"/>
          <a:srcRect l="18333" t="14000" r="17500" b="44000"/>
          <a:stretch>
            <a:fillRect/>
          </a:stretch>
        </p:blipFill>
        <p:spPr>
          <a:xfrm>
            <a:off x="4580467" y="0"/>
            <a:ext cx="4563533" cy="1866900"/>
          </a:xfrm>
          <a:prstGeom prst="rect">
            <a:avLst/>
          </a:prstGeom>
        </p:spPr>
      </p:pic>
      <p:pic>
        <p:nvPicPr>
          <p:cNvPr id="14" name="Image 13" descr="Capture d’écran 2012-02-02 à 17.41.07.png"/>
          <p:cNvPicPr>
            <a:picLocks noChangeAspect="1"/>
          </p:cNvPicPr>
          <p:nvPr/>
        </p:nvPicPr>
        <p:blipFill>
          <a:blip r:embed="rId6"/>
          <a:srcRect l="18333" t="14000" r="17500" b="27333"/>
          <a:stretch>
            <a:fillRect/>
          </a:stretch>
        </p:blipFill>
        <p:spPr>
          <a:xfrm>
            <a:off x="609600" y="-5443"/>
            <a:ext cx="3276600" cy="1872343"/>
          </a:xfrm>
          <a:prstGeom prst="rect">
            <a:avLst/>
          </a:prstGeom>
        </p:spPr>
      </p:pic>
      <p:cxnSp>
        <p:nvCxnSpPr>
          <p:cNvPr id="16" name="Connecteur droit avec flèche 15"/>
          <p:cNvCxnSpPr>
            <a:stCxn id="8" idx="1"/>
          </p:cNvCxnSpPr>
          <p:nvPr/>
        </p:nvCxnSpPr>
        <p:spPr>
          <a:xfrm rot="16200000" flipV="1">
            <a:off x="3764967" y="1988134"/>
            <a:ext cx="387537" cy="145070"/>
          </a:xfrm>
          <a:prstGeom prst="straightConnector1">
            <a:avLst/>
          </a:prstGeom>
          <a:ln w="34925">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Connecteur droit avec flèche 16"/>
          <p:cNvCxnSpPr/>
          <p:nvPr/>
        </p:nvCxnSpPr>
        <p:spPr>
          <a:xfrm rot="16200000" flipV="1">
            <a:off x="6889167" y="1946765"/>
            <a:ext cx="387537" cy="145070"/>
          </a:xfrm>
          <a:prstGeom prst="straightConnector1">
            <a:avLst/>
          </a:prstGeom>
          <a:ln w="34925">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p:cNvCxnSpPr/>
          <p:nvPr/>
        </p:nvCxnSpPr>
        <p:spPr>
          <a:xfrm rot="16200000" flipH="1">
            <a:off x="742950" y="4400550"/>
            <a:ext cx="952500" cy="304800"/>
          </a:xfrm>
          <a:prstGeom prst="straightConnector1">
            <a:avLst/>
          </a:prstGeom>
          <a:ln w="34925">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p:cNvCxnSpPr/>
          <p:nvPr/>
        </p:nvCxnSpPr>
        <p:spPr>
          <a:xfrm rot="16200000" flipH="1">
            <a:off x="5715002" y="4419599"/>
            <a:ext cx="609601" cy="4"/>
          </a:xfrm>
          <a:prstGeom prst="straightConnector1">
            <a:avLst/>
          </a:prstGeom>
          <a:ln w="34925">
            <a:solidFill>
              <a:srgbClr val="0000FF"/>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6.32.50.png"/>
          <p:cNvPicPr>
            <a:picLocks noChangeAspect="1"/>
          </p:cNvPicPr>
          <p:nvPr/>
        </p:nvPicPr>
        <p:blipFill>
          <a:blip r:embed="rId3"/>
          <a:srcRect l="17500" t="14000" r="16667" b="14000"/>
          <a:stretch>
            <a:fillRect/>
          </a:stretch>
        </p:blipFill>
        <p:spPr>
          <a:xfrm>
            <a:off x="0" y="-1"/>
            <a:ext cx="8839200" cy="6041985"/>
          </a:xfrm>
          <a:prstGeom prst="rect">
            <a:avLst/>
          </a:prstGeom>
        </p:spPr>
      </p:pic>
      <p:sp>
        <p:nvSpPr>
          <p:cNvPr id="6" name="Bulle rectangulaire à coins arrondis 5"/>
          <p:cNvSpPr/>
          <p:nvPr/>
        </p:nvSpPr>
        <p:spPr>
          <a:xfrm>
            <a:off x="2057400" y="1676400"/>
            <a:ext cx="1981200" cy="1981200"/>
          </a:xfrm>
          <a:prstGeom prst="wedgeRoundRectCallout">
            <a:avLst>
              <a:gd name="adj1" fmla="val -520"/>
              <a:gd name="adj2" fmla="val -69551"/>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ZoneTexte 6"/>
          <p:cNvSpPr txBox="1"/>
          <p:nvPr/>
        </p:nvSpPr>
        <p:spPr>
          <a:xfrm>
            <a:off x="2057400" y="1676400"/>
            <a:ext cx="1981200" cy="1754327"/>
          </a:xfrm>
          <a:prstGeom prst="rect">
            <a:avLst/>
          </a:prstGeom>
          <a:noFill/>
        </p:spPr>
        <p:txBody>
          <a:bodyPr wrap="square" rtlCol="0">
            <a:spAutoFit/>
          </a:bodyPr>
          <a:lstStyle/>
          <a:p>
            <a:r>
              <a:rPr lang="en-US" dirty="0" smtClean="0"/>
              <a:t> Where is the pathway to get there on this specific page? </a:t>
            </a:r>
            <a:r>
              <a:rPr lang="fr-FR" dirty="0" smtClean="0"/>
              <a:t>W</a:t>
            </a:r>
            <a:r>
              <a:rPr lang="en-US" dirty="0" err="1" smtClean="0"/>
              <a:t>e</a:t>
            </a:r>
            <a:r>
              <a:rPr lang="en-US" dirty="0" smtClean="0"/>
              <a:t> have to remember how we got there.</a:t>
            </a:r>
            <a:endParaRPr lang="en-US" dirty="0"/>
          </a:p>
        </p:txBody>
      </p:sp>
      <p:cxnSp>
        <p:nvCxnSpPr>
          <p:cNvPr id="9" name="Connecteur droit 8"/>
          <p:cNvCxnSpPr/>
          <p:nvPr/>
        </p:nvCxnSpPr>
        <p:spPr>
          <a:xfrm>
            <a:off x="3124200" y="1295400"/>
            <a:ext cx="4876800" cy="1588"/>
          </a:xfrm>
          <a:prstGeom prst="line">
            <a:avLst/>
          </a:prstGeom>
          <a:ln w="44450"/>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5.58.41.png"/>
          <p:cNvPicPr>
            <a:picLocks noChangeAspect="1"/>
          </p:cNvPicPr>
          <p:nvPr/>
        </p:nvPicPr>
        <p:blipFill>
          <a:blip r:embed="rId3"/>
          <a:srcRect l="16667" t="14000" r="32500" b="14000"/>
          <a:stretch>
            <a:fillRect/>
          </a:stretch>
        </p:blipFill>
        <p:spPr>
          <a:xfrm>
            <a:off x="0" y="0"/>
            <a:ext cx="4648200" cy="4114800"/>
          </a:xfrm>
          <a:prstGeom prst="rect">
            <a:avLst/>
          </a:prstGeom>
          <a:ln w="22225">
            <a:solidFill>
              <a:schemeClr val="tx1"/>
            </a:solidFill>
          </a:ln>
        </p:spPr>
      </p:pic>
      <p:pic>
        <p:nvPicPr>
          <p:cNvPr id="5" name="Image 4" descr="Capture d’écran 2012-02-02 à 15.58.26.png"/>
          <p:cNvPicPr>
            <a:picLocks noChangeAspect="1"/>
          </p:cNvPicPr>
          <p:nvPr/>
        </p:nvPicPr>
        <p:blipFill>
          <a:blip r:embed="rId4"/>
          <a:srcRect l="17500" t="16667" r="33333" b="11333"/>
          <a:stretch>
            <a:fillRect/>
          </a:stretch>
        </p:blipFill>
        <p:spPr>
          <a:xfrm>
            <a:off x="4305300" y="457200"/>
            <a:ext cx="4495800" cy="4114800"/>
          </a:xfrm>
          <a:prstGeom prst="rect">
            <a:avLst/>
          </a:prstGeom>
        </p:spPr>
      </p:pic>
      <p:sp>
        <p:nvSpPr>
          <p:cNvPr id="6" name="Ellipse 5"/>
          <p:cNvSpPr/>
          <p:nvPr/>
        </p:nvSpPr>
        <p:spPr>
          <a:xfrm>
            <a:off x="533400" y="1676400"/>
            <a:ext cx="2667000" cy="5334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Ellipse 6"/>
          <p:cNvSpPr/>
          <p:nvPr/>
        </p:nvSpPr>
        <p:spPr>
          <a:xfrm>
            <a:off x="4876800" y="1943100"/>
            <a:ext cx="2667000" cy="5334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Bulle rectangulaire à coins arrondis 7"/>
          <p:cNvSpPr/>
          <p:nvPr/>
        </p:nvSpPr>
        <p:spPr>
          <a:xfrm>
            <a:off x="1752600" y="0"/>
            <a:ext cx="3505200" cy="1477328"/>
          </a:xfrm>
          <a:prstGeom prst="wedgeRoundRectCallout">
            <a:avLst>
              <a:gd name="adj1" fmla="val 60337"/>
              <a:gd name="adj2" fmla="val 76706"/>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ZoneTexte 8"/>
          <p:cNvSpPr txBox="1"/>
          <p:nvPr/>
        </p:nvSpPr>
        <p:spPr>
          <a:xfrm>
            <a:off x="1752600" y="0"/>
            <a:ext cx="3505200" cy="1477328"/>
          </a:xfrm>
          <a:prstGeom prst="rect">
            <a:avLst/>
          </a:prstGeom>
          <a:noFill/>
        </p:spPr>
        <p:txBody>
          <a:bodyPr wrap="square" rtlCol="0">
            <a:spAutoFit/>
          </a:bodyPr>
          <a:lstStyle/>
          <a:p>
            <a:r>
              <a:rPr lang="en-US" dirty="0" smtClean="0"/>
              <a:t>When I saw this form the first thing that I did was to enter my first name but you have to delete the title before enter your personal information.</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Image 3" descr="Capture d’écran 2012-02-02 à 17.10.26.png"/>
          <p:cNvPicPr>
            <a:picLocks noChangeAspect="1"/>
          </p:cNvPicPr>
          <p:nvPr/>
        </p:nvPicPr>
        <p:blipFill>
          <a:blip r:embed="rId3"/>
          <a:srcRect l="18333" t="14000" r="17500" b="11333"/>
          <a:stretch>
            <a:fillRect/>
          </a:stretch>
        </p:blipFill>
        <p:spPr>
          <a:xfrm>
            <a:off x="0" y="0"/>
            <a:ext cx="9144000" cy="6650182"/>
          </a:xfrm>
          <a:prstGeom prst="rect">
            <a:avLst/>
          </a:prstGeom>
        </p:spPr>
      </p:pic>
      <p:sp>
        <p:nvSpPr>
          <p:cNvPr id="5" name="Bulle rectangulaire à coins arrondis 4"/>
          <p:cNvSpPr/>
          <p:nvPr/>
        </p:nvSpPr>
        <p:spPr>
          <a:xfrm>
            <a:off x="5486400" y="2438400"/>
            <a:ext cx="2438400" cy="2362200"/>
          </a:xfrm>
          <a:prstGeom prst="wedgeRoundRectCallout">
            <a:avLst>
              <a:gd name="adj1" fmla="val -30333"/>
              <a:gd name="adj2" fmla="val -50916"/>
              <a:gd name="adj3" fmla="val 16667"/>
            </a:avLst>
          </a:prstGeom>
          <a:solidFill>
            <a:schemeClr val="bg1"/>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ZoneTexte 5"/>
          <p:cNvSpPr txBox="1"/>
          <p:nvPr/>
        </p:nvSpPr>
        <p:spPr>
          <a:xfrm>
            <a:off x="5715000" y="2492276"/>
            <a:ext cx="2209800" cy="2308324"/>
          </a:xfrm>
          <a:prstGeom prst="rect">
            <a:avLst/>
          </a:prstGeom>
          <a:noFill/>
        </p:spPr>
        <p:txBody>
          <a:bodyPr wrap="square" rtlCol="0">
            <a:spAutoFit/>
          </a:bodyPr>
          <a:lstStyle/>
          <a:p>
            <a:r>
              <a:rPr lang="en-US" dirty="0" smtClean="0"/>
              <a:t>The content is just blocks of text and lists of facts. There is too much information. Separation of text would improve readability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TotalTime>
  <Words>1176</Words>
  <Application>Microsoft Macintosh PowerPoint</Application>
  <PresentationFormat>Présentation à l'écran (4:3)</PresentationFormat>
  <Paragraphs>58</Paragraphs>
  <Slides>12</Slides>
  <Notes>12</Notes>
  <HiddenSlides>0</HiddenSlides>
  <MMClips>0</MMClips>
  <ScaleCrop>false</ScaleCrop>
  <HeadingPairs>
    <vt:vector size="4" baseType="variant">
      <vt:variant>
        <vt:lpstr>Modèle de conception</vt:lpstr>
      </vt:variant>
      <vt:variant>
        <vt:i4>1</vt:i4>
      </vt:variant>
      <vt:variant>
        <vt:lpstr>Titres des diapositives</vt:lpstr>
      </vt:variant>
      <vt:variant>
        <vt:i4>12</vt:i4>
      </vt:variant>
    </vt:vector>
  </HeadingPairs>
  <TitlesOfParts>
    <vt:vector size="13" baseType="lpstr">
      <vt:lpstr>Thème Office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vector>
  </TitlesOfParts>
  <Company/>
  <LinksUpToDate>false</LinksUpToDate>
  <SharedDoc>false</SharedDoc>
  <HyperlinksChanged>false</HyperlinksChanged>
  <AppVersion>12.0256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laura jourdain</dc:creator>
  <cp:lastModifiedBy>laura jourdain</cp:lastModifiedBy>
  <cp:revision>85</cp:revision>
  <dcterms:created xsi:type="dcterms:W3CDTF">2012-02-06T21:27:50Z</dcterms:created>
  <dcterms:modified xsi:type="dcterms:W3CDTF">2012-02-06T23:07:08Z</dcterms:modified>
</cp:coreProperties>
</file>